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74" r:id="rId5"/>
    <p:sldId id="297" r:id="rId6"/>
    <p:sldId id="276" r:id="rId7"/>
    <p:sldId id="277" r:id="rId8"/>
    <p:sldId id="278" r:id="rId9"/>
    <p:sldId id="279" r:id="rId10"/>
    <p:sldId id="296" r:id="rId11"/>
    <p:sldId id="293" r:id="rId12"/>
    <p:sldId id="294" r:id="rId13"/>
    <p:sldId id="295" r:id="rId14"/>
    <p:sldId id="298" r:id="rId15"/>
    <p:sldId id="299" r:id="rId16"/>
    <p:sldId id="300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1" autoAdjust="0"/>
    <p:restoredTop sz="94624" autoAdjust="0"/>
  </p:normalViewPr>
  <p:slideViewPr>
    <p:cSldViewPr>
      <p:cViewPr varScale="1">
        <p:scale>
          <a:sx n="107" d="100"/>
          <a:sy n="107" d="100"/>
        </p:scale>
        <p:origin x="1728" y="78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DD2AB8-E3B1-42E6-811D-20B6EFF676AF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10F4B-0D25-4740-9A57-08935D7157F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01B8D2D-461E-4CE7-AC08-BE7BCDE664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889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2A3C80-F3A7-487E-B819-D9A8BE411E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815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276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276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70BDD-1256-4DB8-9247-2D3567B95C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12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E8EB6-9C3D-49C2-B0BA-B65CC97D03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272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587E2-ED71-43B9-B1E8-3F1499801B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290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79D82-2C26-4224-814A-620A6DC4C0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364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E40DE-26DE-4AB5-9578-6C6C854BD9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625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67A19-CC9D-4995-B752-0FD374054B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28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CAF9F-E07F-4BE2-A59F-1B63983105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218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AF05A-45E4-4E78-AC6E-8FFC7536C2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656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191D0-1F09-4413-9A67-148D2F5F75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944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848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F532D77-B100-4DDD-81E7-3F02D3A467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br>
              <a:rPr lang="ru-RU" sz="1800" b="1" kern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kern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для родителей (законных представителей)</a:t>
            </a:r>
            <a:br>
              <a:rPr lang="ru-RU" sz="2000" b="1" kern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kern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ctr">
              <a:buNone/>
            </a:pPr>
            <a:r>
              <a:rPr lang="ru-RU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«ОСОБЕННОСТИ РАЗВИТИЯ ДЕТЕЙ ДОШКОЛЬНОГО ВОЗРАСТА С УМСТВЕННОЙ ОТСТАЛОСТЬЮ И ЗАДЕРЖКОЙ ПСИХИЧЕСКОГО РАЗВИТИЯ»</a:t>
            </a:r>
          </a:p>
          <a:p>
            <a:pPr lvl="0">
              <a:buNone/>
            </a:pPr>
            <a:endParaRPr lang="ru-RU" sz="1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lvl="0">
              <a:buNone/>
            </a:pP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Подготовила: учитель-дефектолог Буданова Алёна Владимировна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419872" y="6309320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b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Симптоматика ЗПР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 с ЗПР характерны:</a:t>
            </a:r>
          </a:p>
          <a:p>
            <a:pPr marL="0" indent="0" algn="ctr">
              <a:buNone/>
            </a:pP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развития высших психических функций (речи, памяти, внимания, мышления, моторики) развитие  происходит неравномерно (фрагментарно).</a:t>
            </a: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Наблюдается нарушение самоконтроля, неустойчивость эмоций.</a:t>
            </a:r>
          </a:p>
          <a:p>
            <a:pPr marL="0" indent="0" algn="ctr">
              <a:buNone/>
            </a:pP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1890637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Нужны ли специалисты?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выявлении симптоматики следует незамедлительно обратиться к детскому неврологу и психиатру.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7325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Благоприятный исход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своевременной диагностики и коррекции ребенок имеет возможность «догнать» своих сверстников в развитии и выйти в абсолютную норму развития.</a:t>
            </a:r>
          </a:p>
        </p:txBody>
      </p:sp>
    </p:spTree>
    <p:extLst>
      <p:ext uri="{BB962C8B-B14F-4D97-AF65-F5344CB8AC3E}">
        <p14:creationId xmlns:p14="http://schemas.microsoft.com/office/powerpoint/2010/main" val="1674165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Специальные методы коррекции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-Занятия с психологом;</a:t>
            </a: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-Занятия с дефектологом;</a:t>
            </a: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-Занятия с логопедом;</a:t>
            </a: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-Наблюдения у невролога и психиатра.</a:t>
            </a:r>
          </a:p>
        </p:txBody>
      </p:sp>
    </p:spTree>
    <p:extLst>
      <p:ext uri="{BB962C8B-B14F-4D97-AF65-F5344CB8AC3E}">
        <p14:creationId xmlns:p14="http://schemas.microsoft.com/office/powerpoint/2010/main" val="3731450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700808"/>
            <a:ext cx="7772400" cy="1470025"/>
          </a:xfrm>
        </p:spPr>
        <p:txBody>
          <a:bodyPr/>
          <a:lstStyle/>
          <a:p>
            <a:r>
              <a:rPr lang="ru-RU" sz="2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УМСТВЕННАЯ ОТСТАЛОСТЬ</a:t>
            </a:r>
            <a:endParaRPr lang="ru-RU" sz="2000" u="sng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140968"/>
            <a:ext cx="6400800" cy="2038350"/>
          </a:xfrm>
        </p:spPr>
        <p:txBody>
          <a:bodyPr/>
          <a:lstStyle/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Умственная отсталость (олигофрения)-это задержка или неполное развитие психики, которое в первую очередь сказывается на интеллекте.</a:t>
            </a:r>
          </a:p>
        </p:txBody>
      </p:sp>
    </p:spTree>
    <p:extLst>
      <p:ext uri="{BB962C8B-B14F-4D97-AF65-F5344CB8AC3E}">
        <p14:creationId xmlns:p14="http://schemas.microsoft.com/office/powerpoint/2010/main" val="4186524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умственной отсталости: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sz="3200" dirty="0"/>
          </a:p>
          <a:p>
            <a:pPr algn="ctr">
              <a:buNone/>
            </a:pP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1.Генетические;</a:t>
            </a:r>
          </a:p>
          <a:p>
            <a:pPr algn="ctr">
              <a:buNone/>
            </a:pP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2.Внутриутробные;</a:t>
            </a:r>
          </a:p>
          <a:p>
            <a:pPr algn="ctr">
              <a:buNone/>
            </a:pP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3.Послеродовые.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Симптомы умственной отсталости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   </a:t>
            </a:r>
          </a:p>
          <a:p>
            <a:pPr algn="ctr">
              <a:buNone/>
            </a:pPr>
            <a:r>
              <a:rPr lang="ru-RU" b="1" dirty="0"/>
              <a:t>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Олигофрения затрагивает не только интеллект, но и другие функции: </a:t>
            </a:r>
          </a:p>
          <a:p>
            <a:pPr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речь, память, эмоции, способность воспринимать и анализировать информацию, концентрировать внимание.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какому специалисту обращаться?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у ребенка появились симптомы олигофрении, следует обратиться:</a:t>
            </a:r>
          </a:p>
          <a:p>
            <a:pPr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врачу-детскому психиатру.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Специальные методы коррекции умственной отсталости: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-Психологические занятия;</a:t>
            </a:r>
          </a:p>
          <a:p>
            <a:pPr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-Дефектологические занятия;</a:t>
            </a:r>
          </a:p>
          <a:p>
            <a:pPr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-Логопедические занятия;</a:t>
            </a:r>
          </a:p>
          <a:p>
            <a:pPr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-Обязательное медицинское сопровождение.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1470025"/>
          </a:xfrm>
        </p:spPr>
        <p:txBody>
          <a:bodyPr/>
          <a:lstStyle/>
          <a:p>
            <a:r>
              <a:rPr lang="ru-RU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Задержка психического развития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3140968"/>
            <a:ext cx="6400800" cy="1752600"/>
          </a:xfrm>
        </p:spPr>
        <p:txBody>
          <a:bodyPr/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ЗПР-это нарушении в формировании и развитии психических функций и навыков ребёнка, отставание от нормы в целом, или каких-либо отдельных функций.</a:t>
            </a:r>
          </a:p>
        </p:txBody>
      </p:sp>
    </p:spTree>
    <p:extLst>
      <p:ext uri="{BB962C8B-B14F-4D97-AF65-F5344CB8AC3E}">
        <p14:creationId xmlns:p14="http://schemas.microsoft.com/office/powerpoint/2010/main" val="978116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чем отличие ЗПР от УО?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задержке психического развития выраженных отставаний в развитии в раннем возрасте не наблюдается.</a:t>
            </a: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умственной отсталости наблюдается стойкое выраженное снижение всех параметров познавательной сферы (восприятия, памяти, внимания, мышления).</a:t>
            </a:r>
          </a:p>
        </p:txBody>
      </p:sp>
    </p:spTree>
    <p:extLst>
      <p:ext uri="{BB962C8B-B14F-4D97-AF65-F5344CB8AC3E}">
        <p14:creationId xmlns:p14="http://schemas.microsoft.com/office/powerpoint/2010/main" val="3445894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Каковы причины ЗПР?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1.Поражение головного мозга вследствие врожденных заболеваний ребёнка;</a:t>
            </a: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2.Тяжелое течение беременности и родов;</a:t>
            </a: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3.Родовые травмы (гипоксия, асфиксия);</a:t>
            </a: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4.Инфекционные заболевания в первые месяцы жизни;</a:t>
            </a: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5.Хронические и инфекционные заболевания матери во время беременности, употребление алкоголя, курение, наркотики;</a:t>
            </a: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6.Наследственные факторы;</a:t>
            </a: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7.Неблагопрпиятные условия дома, плохой уход, безнадзорность.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173039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 Theme 4">
      <a:dk1>
        <a:srgbClr val="000000"/>
      </a:dk1>
      <a:lt1>
        <a:srgbClr val="FFFFFF"/>
      </a:lt1>
      <a:dk2>
        <a:srgbClr val="5A867B"/>
      </a:dk2>
      <a:lt2>
        <a:srgbClr val="B7D760"/>
      </a:lt2>
      <a:accent1>
        <a:srgbClr val="F1F3CF"/>
      </a:accent1>
      <a:accent2>
        <a:srgbClr val="E9CC7A"/>
      </a:accent2>
      <a:accent3>
        <a:srgbClr val="FFFFFF"/>
      </a:accent3>
      <a:accent4>
        <a:srgbClr val="000000"/>
      </a:accent4>
      <a:accent5>
        <a:srgbClr val="F7F8E4"/>
      </a:accent5>
      <a:accent6>
        <a:srgbClr val="D3B96E"/>
      </a:accent6>
      <a:hlink>
        <a:srgbClr val="D1B4C8"/>
      </a:hlink>
      <a:folHlink>
        <a:srgbClr val="96C8D1"/>
      </a:folHlink>
    </a:clrScheme>
    <a:fontScheme name="Office The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FFFFFF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D1B4C8"/>
        </a:hlink>
        <a:folHlink>
          <a:srgbClr val="96C8D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rketSpecific xmlns="9d035d7d-02e5-4a00-8b62-9a556aabc7b5">false</MarketSpecific>
    <ApprovalStatus xmlns="9d035d7d-02e5-4a00-8b62-9a556aabc7b5">InProgress</ApprovalStatus>
    <LocComments xmlns="9d035d7d-02e5-4a00-8b62-9a556aabc7b5" xsi:nil="true"/>
    <DirectSourceMarket xmlns="9d035d7d-02e5-4a00-8b62-9a556aabc7b5">english</DirectSourceMarket>
    <ThumbnailAssetId xmlns="9d035d7d-02e5-4a00-8b62-9a556aabc7b5" xsi:nil="true"/>
    <PrimaryImageGen xmlns="9d035d7d-02e5-4a00-8b62-9a556aabc7b5">true</PrimaryImageGen>
    <LegacyData xmlns="9d035d7d-02e5-4a00-8b62-9a556aabc7b5" xsi:nil="true"/>
    <TPFriendlyName xmlns="9d035d7d-02e5-4a00-8b62-9a556aabc7b5" xsi:nil="true"/>
    <NumericId xmlns="9d035d7d-02e5-4a00-8b62-9a556aabc7b5" xsi:nil="true"/>
    <LocRecommendedHandoff xmlns="9d035d7d-02e5-4a00-8b62-9a556aabc7b5" xsi:nil="true"/>
    <BlockPublish xmlns="9d035d7d-02e5-4a00-8b62-9a556aabc7b5">false</BlockPublish>
    <BusinessGroup xmlns="9d035d7d-02e5-4a00-8b62-9a556aabc7b5" xsi:nil="true"/>
    <OpenTemplate xmlns="9d035d7d-02e5-4a00-8b62-9a556aabc7b5">true</OpenTemplate>
    <SourceTitle xmlns="9d035d7d-02e5-4a00-8b62-9a556aabc7b5">Playpen design template</SourceTitle>
    <APEditor xmlns="9d035d7d-02e5-4a00-8b62-9a556aabc7b5">
      <UserInfo>
        <DisplayName/>
        <AccountId xsi:nil="true"/>
        <AccountType/>
      </UserInfo>
    </APEditor>
    <UALocComments xmlns="9d035d7d-02e5-4a00-8b62-9a556aabc7b5">2007 Template UpLeveling Do Not HandOff</UALocComments>
    <IntlLangReviewDate xmlns="9d035d7d-02e5-4a00-8b62-9a556aabc7b5" xsi:nil="true"/>
    <PublishStatusLookup xmlns="9d035d7d-02e5-4a00-8b62-9a556aabc7b5">
      <Value>433927</Value>
      <Value>433952</Value>
    </PublishStatusLookup>
    <ParentAssetId xmlns="9d035d7d-02e5-4a00-8b62-9a556aabc7b5" xsi:nil="true"/>
    <FeatureTagsTaxHTField0 xmlns="9d035d7d-02e5-4a00-8b62-9a556aabc7b5">
      <Terms xmlns="http://schemas.microsoft.com/office/infopath/2007/PartnerControls"/>
    </FeatureTagsTaxHTField0>
    <MachineTranslated xmlns="9d035d7d-02e5-4a00-8b62-9a556aabc7b5">false</MachineTranslated>
    <Providers xmlns="9d035d7d-02e5-4a00-8b62-9a556aabc7b5" xsi:nil="true"/>
    <OriginalSourceMarket xmlns="9d035d7d-02e5-4a00-8b62-9a556aabc7b5">english</OriginalSourceMarket>
    <APDescription xmlns="9d035d7d-02e5-4a00-8b62-9a556aabc7b5" xsi:nil="true"/>
    <ContentItem xmlns="9d035d7d-02e5-4a00-8b62-9a556aabc7b5" xsi:nil="true"/>
    <ClipArtFilename xmlns="9d035d7d-02e5-4a00-8b62-9a556aabc7b5" xsi:nil="true"/>
    <TPInstallLocation xmlns="9d035d7d-02e5-4a00-8b62-9a556aabc7b5" xsi:nil="true"/>
    <TimesCloned xmlns="9d035d7d-02e5-4a00-8b62-9a556aabc7b5" xsi:nil="true"/>
    <PublishTargets xmlns="9d035d7d-02e5-4a00-8b62-9a556aabc7b5">OfficeOnline,OfficeOnlineVNext</PublishTargets>
    <AcquiredFrom xmlns="9d035d7d-02e5-4a00-8b62-9a556aabc7b5">Internal MS</AcquiredFrom>
    <AssetStart xmlns="9d035d7d-02e5-4a00-8b62-9a556aabc7b5">2012-01-11T20:33:00+00:00</AssetStart>
    <FriendlyTitle xmlns="9d035d7d-02e5-4a00-8b62-9a556aabc7b5" xsi:nil="true"/>
    <Provider xmlns="9d035d7d-02e5-4a00-8b62-9a556aabc7b5" xsi:nil="true"/>
    <LastHandOff xmlns="9d035d7d-02e5-4a00-8b62-9a556aabc7b5" xsi:nil="true"/>
    <Manager xmlns="9d035d7d-02e5-4a00-8b62-9a556aabc7b5" xsi:nil="true"/>
    <UALocRecommendation xmlns="9d035d7d-02e5-4a00-8b62-9a556aabc7b5">Localize</UALocRecommendation>
    <ArtSampleDocs xmlns="9d035d7d-02e5-4a00-8b62-9a556aabc7b5" xsi:nil="true"/>
    <UACurrentWords xmlns="9d035d7d-02e5-4a00-8b62-9a556aabc7b5" xsi:nil="true"/>
    <TPClientViewer xmlns="9d035d7d-02e5-4a00-8b62-9a556aabc7b5" xsi:nil="true"/>
    <TemplateStatus xmlns="9d035d7d-02e5-4a00-8b62-9a556aabc7b5">Complete</TemplateStatus>
    <ShowIn xmlns="9d035d7d-02e5-4a00-8b62-9a556aabc7b5">Show everywhere</ShowIn>
    <CSXHash xmlns="9d035d7d-02e5-4a00-8b62-9a556aabc7b5" xsi:nil="true"/>
    <Downloads xmlns="9d035d7d-02e5-4a00-8b62-9a556aabc7b5">0</Downloads>
    <VoteCount xmlns="9d035d7d-02e5-4a00-8b62-9a556aabc7b5" xsi:nil="true"/>
    <OOCacheId xmlns="9d035d7d-02e5-4a00-8b62-9a556aabc7b5" xsi:nil="true"/>
    <IsDeleted xmlns="9d035d7d-02e5-4a00-8b62-9a556aabc7b5">false</IsDeleted>
    <InternalTagsTaxHTField0 xmlns="9d035d7d-02e5-4a00-8b62-9a556aabc7b5">
      <Terms xmlns="http://schemas.microsoft.com/office/infopath/2007/PartnerControls"/>
    </InternalTagsTaxHTField0>
    <UANotes xmlns="9d035d7d-02e5-4a00-8b62-9a556aabc7b5">2003 to 2007 conversion</UANotes>
    <AssetExpire xmlns="9d035d7d-02e5-4a00-8b62-9a556aabc7b5">2035-01-01T08:00:00+00:00</AssetExpire>
    <CSXSubmissionMarket xmlns="9d035d7d-02e5-4a00-8b62-9a556aabc7b5" xsi:nil="true"/>
    <DSATActionTaken xmlns="9d035d7d-02e5-4a00-8b62-9a556aabc7b5" xsi:nil="true"/>
    <SubmitterId xmlns="9d035d7d-02e5-4a00-8b62-9a556aabc7b5" xsi:nil="true"/>
    <EditorialTags xmlns="9d035d7d-02e5-4a00-8b62-9a556aabc7b5" xsi:nil="true"/>
    <TPExecutable xmlns="9d035d7d-02e5-4a00-8b62-9a556aabc7b5" xsi:nil="true"/>
    <CSXSubmissionDate xmlns="9d035d7d-02e5-4a00-8b62-9a556aabc7b5" xsi:nil="true"/>
    <CSXUpdate xmlns="9d035d7d-02e5-4a00-8b62-9a556aabc7b5">false</CSXUpdate>
    <AssetType xmlns="9d035d7d-02e5-4a00-8b62-9a556aabc7b5">TP</AssetType>
    <ApprovalLog xmlns="9d035d7d-02e5-4a00-8b62-9a556aabc7b5" xsi:nil="true"/>
    <BugNumber xmlns="9d035d7d-02e5-4a00-8b62-9a556aabc7b5" xsi:nil="true"/>
    <OriginAsset xmlns="9d035d7d-02e5-4a00-8b62-9a556aabc7b5" xsi:nil="true"/>
    <TPComponent xmlns="9d035d7d-02e5-4a00-8b62-9a556aabc7b5" xsi:nil="true"/>
    <Milestone xmlns="9d035d7d-02e5-4a00-8b62-9a556aabc7b5" xsi:nil="true"/>
    <RecommendationsModifier xmlns="9d035d7d-02e5-4a00-8b62-9a556aabc7b5" xsi:nil="true"/>
    <Component xmlns="91e8d559-4d54-460d-ba58-5d5027f88b4d" xsi:nil="true"/>
    <Description0 xmlns="91e8d559-4d54-460d-ba58-5d5027f88b4d" xsi:nil="true"/>
    <AssetId xmlns="9d035d7d-02e5-4a00-8b62-9a556aabc7b5">TP102814490</AssetId>
    <PolicheckWords xmlns="9d035d7d-02e5-4a00-8b62-9a556aabc7b5" xsi:nil="true"/>
    <TPLaunchHelpLink xmlns="9d035d7d-02e5-4a00-8b62-9a556aabc7b5" xsi:nil="true"/>
    <IntlLocPriority xmlns="9d035d7d-02e5-4a00-8b62-9a556aabc7b5" xsi:nil="true"/>
    <TPApplication xmlns="9d035d7d-02e5-4a00-8b62-9a556aabc7b5" xsi:nil="true"/>
    <IntlLangReviewer xmlns="9d035d7d-02e5-4a00-8b62-9a556aabc7b5" xsi:nil="true"/>
    <HandoffToMSDN xmlns="9d035d7d-02e5-4a00-8b62-9a556aabc7b5" xsi:nil="true"/>
    <PlannedPubDate xmlns="9d035d7d-02e5-4a00-8b62-9a556aabc7b5" xsi:nil="true"/>
    <CrawlForDependencies xmlns="9d035d7d-02e5-4a00-8b62-9a556aabc7b5">false</CrawlForDependencies>
    <LocLastLocAttemptVersionLookup xmlns="9d035d7d-02e5-4a00-8b62-9a556aabc7b5">770525</LocLastLocAttemptVersionLookup>
    <TrustLevel xmlns="9d035d7d-02e5-4a00-8b62-9a556aabc7b5">1 Microsoft Managed Content</TrustLevel>
    <CampaignTagsTaxHTField0 xmlns="9d035d7d-02e5-4a00-8b62-9a556aabc7b5">
      <Terms xmlns="http://schemas.microsoft.com/office/infopath/2007/PartnerControls"/>
    </CampaignTagsTaxHTField0>
    <TPNamespace xmlns="9d035d7d-02e5-4a00-8b62-9a556aabc7b5" xsi:nil="true"/>
    <TaxCatchAll xmlns="9d035d7d-02e5-4a00-8b62-9a556aabc7b5"/>
    <IsSearchable xmlns="9d035d7d-02e5-4a00-8b62-9a556aabc7b5">true</IsSearchable>
    <TemplateTemplateType xmlns="9d035d7d-02e5-4a00-8b62-9a556aabc7b5">PowerPoint 12 Default</TemplateTemplateType>
    <Markets xmlns="9d035d7d-02e5-4a00-8b62-9a556aabc7b5"/>
    <IntlLangReview xmlns="9d035d7d-02e5-4a00-8b62-9a556aabc7b5">false</IntlLangReview>
    <UAProjectedTotalWords xmlns="9d035d7d-02e5-4a00-8b62-9a556aabc7b5" xsi:nil="true"/>
    <OutputCachingOn xmlns="9d035d7d-02e5-4a00-8b62-9a556aabc7b5">false</OutputCachingOn>
    <AverageRating xmlns="9d035d7d-02e5-4a00-8b62-9a556aabc7b5" xsi:nil="true"/>
    <APAuthor xmlns="9d035d7d-02e5-4a00-8b62-9a556aabc7b5">
      <UserInfo>
        <DisplayName/>
        <AccountId>1928</AccountId>
        <AccountType/>
      </UserInfo>
    </APAuthor>
    <TPCommandLine xmlns="9d035d7d-02e5-4a00-8b62-9a556aabc7b5" xsi:nil="true"/>
    <LocManualTestRequired xmlns="9d035d7d-02e5-4a00-8b62-9a556aabc7b5">false</LocManualTestRequired>
    <TPAppVersion xmlns="9d035d7d-02e5-4a00-8b62-9a556aabc7b5" xsi:nil="true"/>
    <EditorialStatus xmlns="9d035d7d-02e5-4a00-8b62-9a556aabc7b5" xsi:nil="true"/>
    <LastModifiedDateTime xmlns="9d035d7d-02e5-4a00-8b62-9a556aabc7b5" xsi:nil="true"/>
    <TPLaunchHelpLinkType xmlns="9d035d7d-02e5-4a00-8b62-9a556aabc7b5">Template</TPLaunchHelpLinkType>
    <OriginalRelease xmlns="9d035d7d-02e5-4a00-8b62-9a556aabc7b5">14</OriginalRelease>
    <ScenarioTagsTaxHTField0 xmlns="9d035d7d-02e5-4a00-8b62-9a556aabc7b5">
      <Terms xmlns="http://schemas.microsoft.com/office/infopath/2007/PartnerControls"/>
    </ScenarioTagsTaxHTField0>
    <LocalizationTagsTaxHTField0 xmlns="9d035d7d-02e5-4a00-8b62-9a556aabc7b5">
      <Terms xmlns="http://schemas.microsoft.com/office/infopath/2007/PartnerControls"/>
    </LocalizationTagsTaxHTField0>
    <LocMarketGroupTiers2 xmlns="9d035d7d-02e5-4a00-8b62-9a556aabc7b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BB2780C3CC07BD4BAA623FF9571645580400D1570604EA743043A2641365C0E91715" ma:contentTypeVersion="55" ma:contentTypeDescription="Create a new document." ma:contentTypeScope="" ma:versionID="2c496a0f341a72d7e8cbd42eb499a6d4">
  <xsd:schema xmlns:xsd="http://www.w3.org/2001/XMLSchema" xmlns:xs="http://www.w3.org/2001/XMLSchema" xmlns:p="http://schemas.microsoft.com/office/2006/metadata/properties" xmlns:ns2="9d035d7d-02e5-4a00-8b62-9a556aabc7b5" xmlns:ns3="91e8d559-4d54-460d-ba58-5d5027f88b4d" targetNamespace="http://schemas.microsoft.com/office/2006/metadata/properties" ma:root="true" ma:fieldsID="2bcea688bd265da693c2f253e50f4ab0" ns2:_="" ns3:_="">
    <xsd:import namespace="9d035d7d-02e5-4a00-8b62-9a556aabc7b5"/>
    <xsd:import namespace="91e8d559-4d54-460d-ba58-5d5027f88b4d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  <xsd:element ref="ns3:Description0" minOccurs="0"/>
                <xsd:element ref="ns3:Compon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035d7d-02e5-4a00-8b62-9a556aabc7b5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dc117081-80f4-4e10-b46d-e6dc6854316c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41FC7ADF-4C62-4413-95B2-CDE72C4AD396}" ma:internalName="CSXSubmissionMarket" ma:readOnly="false" ma:showField="MarketName" ma:web="9d035d7d-02e5-4a00-8b62-9a556aabc7b5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5e663266-dbf1-446f-b076-28feab654dae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CD722278-12DA-4BA9-B56C-2624CA46C480}" ma:internalName="InProjectListLookup" ma:readOnly="true" ma:showField="InProjectList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65226a81-6f17-445b-9321-8ea42e2eee04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CD722278-12DA-4BA9-B56C-2624CA46C480}" ma:internalName="LastCompleteVersionLookup" ma:readOnly="true" ma:showField="LastCompleteVersion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CD722278-12DA-4BA9-B56C-2624CA46C480}" ma:internalName="LastPreviewErrorLookup" ma:readOnly="true" ma:showField="LastPreviewError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CD722278-12DA-4BA9-B56C-2624CA46C480}" ma:internalName="LastPreviewResultLookup" ma:readOnly="true" ma:showField="LastPreviewResult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CD722278-12DA-4BA9-B56C-2624CA46C480}" ma:internalName="LastPreviewAttemptDateLookup" ma:readOnly="true" ma:showField="LastPreviewAttemptDat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CD722278-12DA-4BA9-B56C-2624CA46C480}" ma:internalName="LastPreviewedByLookup" ma:readOnly="true" ma:showField="LastPreviewedBy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CD722278-12DA-4BA9-B56C-2624CA46C480}" ma:internalName="LastPreviewTimeLookup" ma:readOnly="true" ma:showField="LastPreviewTim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CD722278-12DA-4BA9-B56C-2624CA46C480}" ma:internalName="LastPreviewVersionLookup" ma:readOnly="true" ma:showField="LastPreviewVersion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CD722278-12DA-4BA9-B56C-2624CA46C480}" ma:internalName="LastPublishErrorLookup" ma:readOnly="true" ma:showField="LastPublishError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CD722278-12DA-4BA9-B56C-2624CA46C480}" ma:internalName="LastPublishResultLookup" ma:readOnly="true" ma:showField="LastPublishResult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CD722278-12DA-4BA9-B56C-2624CA46C480}" ma:internalName="LastPublishAttemptDateLookup" ma:readOnly="true" ma:showField="LastPublishAttemptDat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CD722278-12DA-4BA9-B56C-2624CA46C480}" ma:internalName="LastPublishedByLookup" ma:readOnly="true" ma:showField="LastPublishedBy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CD722278-12DA-4BA9-B56C-2624CA46C480}" ma:internalName="LastPublishTimeLookup" ma:readOnly="true" ma:showField="LastPublishTim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CD722278-12DA-4BA9-B56C-2624CA46C480}" ma:internalName="LastPublishVersionLookup" ma:readOnly="true" ma:showField="LastPublishVersion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B116CC8E-FCD3-4331-849C-1BF4DB8052AE}" ma:internalName="LocLastLocAttemptVersionLookup" ma:readOnly="false" ma:showField="LastLocAttemptVersion" ma:web="9d035d7d-02e5-4a00-8b62-9a556aabc7b5">
      <xsd:simpleType>
        <xsd:restriction base="dms:Lookup"/>
      </xsd:simpleType>
    </xsd:element>
    <xsd:element name="LocLastLocAttemptVersionTypeLookup" ma:index="72" nillable="true" ma:displayName="Loc Last Loc Attempt Version Type" ma:default="" ma:list="{B116CC8E-FCD3-4331-849C-1BF4DB8052AE}" ma:internalName="LocLastLocAttemptVersionTypeLookup" ma:readOnly="true" ma:showField="LastLocAttemptVersionType" ma:web="9d035d7d-02e5-4a00-8b62-9a556aabc7b5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B116CC8E-FCD3-4331-849C-1BF4DB8052AE}" ma:internalName="LocNewPublishedVersionLookup" ma:readOnly="true" ma:showField="NewPublishedVersion" ma:web="9d035d7d-02e5-4a00-8b62-9a556aabc7b5">
      <xsd:simpleType>
        <xsd:restriction base="dms:Lookup"/>
      </xsd:simpleType>
    </xsd:element>
    <xsd:element name="LocOverallHandbackStatusLookup" ma:index="76" nillable="true" ma:displayName="Loc Overall Handback Status" ma:default="" ma:list="{B116CC8E-FCD3-4331-849C-1BF4DB8052AE}" ma:internalName="LocOverallHandbackStatusLookup" ma:readOnly="true" ma:showField="OverallHandbackStatus" ma:web="9d035d7d-02e5-4a00-8b62-9a556aabc7b5">
      <xsd:simpleType>
        <xsd:restriction base="dms:Lookup"/>
      </xsd:simpleType>
    </xsd:element>
    <xsd:element name="LocOverallLocStatusLookup" ma:index="77" nillable="true" ma:displayName="Loc Overall Localize Status" ma:default="" ma:list="{B116CC8E-FCD3-4331-849C-1BF4DB8052AE}" ma:internalName="LocOverallLocStatusLookup" ma:readOnly="true" ma:showField="OverallLocStatus" ma:web="9d035d7d-02e5-4a00-8b62-9a556aabc7b5">
      <xsd:simpleType>
        <xsd:restriction base="dms:Lookup"/>
      </xsd:simpleType>
    </xsd:element>
    <xsd:element name="LocOverallPreviewStatusLookup" ma:index="78" nillable="true" ma:displayName="Loc Overall Preview Status" ma:default="" ma:list="{B116CC8E-FCD3-4331-849C-1BF4DB8052AE}" ma:internalName="LocOverallPreviewStatusLookup" ma:readOnly="true" ma:showField="OverallPreviewStatus" ma:web="9d035d7d-02e5-4a00-8b62-9a556aabc7b5">
      <xsd:simpleType>
        <xsd:restriction base="dms:Lookup"/>
      </xsd:simpleType>
    </xsd:element>
    <xsd:element name="LocOverallPublishStatusLookup" ma:index="79" nillable="true" ma:displayName="Loc Overall Publish Status" ma:default="" ma:list="{B116CC8E-FCD3-4331-849C-1BF4DB8052AE}" ma:internalName="LocOverallPublishStatusLookup" ma:readOnly="true" ma:showField="OverallPublishStatus" ma:web="9d035d7d-02e5-4a00-8b62-9a556aabc7b5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B116CC8E-FCD3-4331-849C-1BF4DB8052AE}" ma:internalName="LocProcessedForHandoffsLookup" ma:readOnly="true" ma:showField="ProcessedForHandoffs" ma:web="9d035d7d-02e5-4a00-8b62-9a556aabc7b5">
      <xsd:simpleType>
        <xsd:restriction base="dms:Lookup"/>
      </xsd:simpleType>
    </xsd:element>
    <xsd:element name="LocProcessedForMarketsLookup" ma:index="82" nillable="true" ma:displayName="Loc Processed For Markets" ma:default="" ma:list="{B116CC8E-FCD3-4331-849C-1BF4DB8052AE}" ma:internalName="LocProcessedForMarketsLookup" ma:readOnly="true" ma:showField="ProcessedForMarkets" ma:web="9d035d7d-02e5-4a00-8b62-9a556aabc7b5">
      <xsd:simpleType>
        <xsd:restriction base="dms:Lookup"/>
      </xsd:simpleType>
    </xsd:element>
    <xsd:element name="LocPublishedDependentAssetsLookup" ma:index="83" nillable="true" ma:displayName="Loc Published Dependent Assets" ma:default="" ma:list="{B116CC8E-FCD3-4331-849C-1BF4DB8052AE}" ma:internalName="LocPublishedDependentAssetsLookup" ma:readOnly="true" ma:showField="PublishedDependentAssets" ma:web="9d035d7d-02e5-4a00-8b62-9a556aabc7b5">
      <xsd:simpleType>
        <xsd:restriction base="dms:Lookup"/>
      </xsd:simpleType>
    </xsd:element>
    <xsd:element name="LocPublishedLinkedAssetsLookup" ma:index="84" nillable="true" ma:displayName="Loc Published Linked Assets" ma:default="" ma:list="{B116CC8E-FCD3-4331-849C-1BF4DB8052AE}" ma:internalName="LocPublishedLinkedAssetsLookup" ma:readOnly="true" ma:showField="PublishedLinkedAssets" ma:web="9d035d7d-02e5-4a00-8b62-9a556aabc7b5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c95181ba-569f-436f-adb3-78c3831fea54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41FC7ADF-4C62-4413-95B2-CDE72C4AD396}" ma:internalName="Markets" ma:readOnly="false" ma:showField="MarketNam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CD722278-12DA-4BA9-B56C-2624CA46C480}" ma:internalName="NumOfRatingsLookup" ma:readOnly="true" ma:showField="NumOfRatings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CD722278-12DA-4BA9-B56C-2624CA46C480}" ma:internalName="PublishStatusLookup" ma:readOnly="false" ma:showField="PublishStatus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a34c0026-7bf6-479c-b6e7-24710140ce31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0ef119a3-9350-4d50-81f0-e824a5745f43}" ma:internalName="TaxCatchAll" ma:showField="CatchAllData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0ef119a3-9350-4d50-81f0-e824a5745f43}" ma:internalName="TaxCatchAllLabel" ma:readOnly="true" ma:showField="CatchAllDataLabel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e8d559-4d54-460d-ba58-5d5027f88b4d" elementFormDefault="qualified">
    <xsd:import namespace="http://schemas.microsoft.com/office/2006/documentManagement/types"/>
    <xsd:import namespace="http://schemas.microsoft.com/office/infopath/2007/PartnerControls"/>
    <xsd:element name="Description0" ma:index="134" nillable="true" ma:displayName="Description" ma:internalName="Description0">
      <xsd:simpleType>
        <xsd:restriction base="dms:Note"/>
      </xsd:simpleType>
    </xsd:element>
    <xsd:element name="Component" ma:index="135" nillable="true" ma:displayName="Component" ma:internalName="Componen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737D11-65E2-4011-B4EC-877B9B9A08EC}">
  <ds:schemaRefs>
    <ds:schemaRef ds:uri="http://schemas.microsoft.com/office/2006/metadata/properties"/>
    <ds:schemaRef ds:uri="http://schemas.microsoft.com/office/infopath/2007/PartnerControls"/>
    <ds:schemaRef ds:uri="9d035d7d-02e5-4a00-8b62-9a556aabc7b5"/>
    <ds:schemaRef ds:uri="91e8d559-4d54-460d-ba58-5d5027f88b4d"/>
  </ds:schemaRefs>
</ds:datastoreItem>
</file>

<file path=customXml/itemProps2.xml><?xml version="1.0" encoding="utf-8"?>
<ds:datastoreItem xmlns:ds="http://schemas.openxmlformats.org/officeDocument/2006/customXml" ds:itemID="{1242D721-90DF-488F-BD1A-201730CCFF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50AC13-4E18-44FE-9D55-98BA7E9BFB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035d7d-02e5-4a00-8b62-9a556aabc7b5"/>
    <ds:schemaRef ds:uri="91e8d559-4d54-460d-ba58-5d5027f88b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Детский манеж</Template>
  <TotalTime>2560</TotalTime>
  <Words>392</Words>
  <Application>Microsoft Office PowerPoint</Application>
  <PresentationFormat>Экран (4:3)</PresentationFormat>
  <Paragraphs>64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Tahoma</vt:lpstr>
      <vt:lpstr>Times New Roman</vt:lpstr>
      <vt:lpstr>Тема Office</vt:lpstr>
      <vt:lpstr>  Информация для родителей (законных представителей)  </vt:lpstr>
      <vt:lpstr>УМСТВЕННАЯ ОТСТАЛОСТЬ</vt:lpstr>
      <vt:lpstr>Причины умственной отсталости:</vt:lpstr>
      <vt:lpstr>Симптомы умственной отсталости</vt:lpstr>
      <vt:lpstr>К какому специалисту обращаться?</vt:lpstr>
      <vt:lpstr>Специальные методы коррекции умственной отсталости:</vt:lpstr>
      <vt:lpstr>Задержка психического развития </vt:lpstr>
      <vt:lpstr>В чем отличие ЗПР от УО?</vt:lpstr>
      <vt:lpstr>Каковы причины ЗПР?</vt:lpstr>
      <vt:lpstr>Симптоматика ЗПР</vt:lpstr>
      <vt:lpstr>Нужны ли специалисты?</vt:lpstr>
      <vt:lpstr>Благоприятный исход</vt:lpstr>
      <vt:lpstr>Специальные методы коррекции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Задержка речевого развития  (ЗРР)</dc:title>
  <dc:subject/>
  <dc:creator>Вадик</dc:creator>
  <cp:keywords/>
  <dc:description/>
  <cp:lastModifiedBy>User</cp:lastModifiedBy>
  <cp:revision>71</cp:revision>
  <dcterms:created xsi:type="dcterms:W3CDTF">2024-05-29T17:25:08Z</dcterms:created>
  <dcterms:modified xsi:type="dcterms:W3CDTF">2025-01-16T08:00:08Z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TC100690461049</vt:lpwstr>
  </property>
  <property fmtid="{D5CDD505-2E9C-101B-9397-08002B2CF9AE}" pid="3" name="InternalTags">
    <vt:lpwstr/>
  </property>
  <property fmtid="{D5CDD505-2E9C-101B-9397-08002B2CF9AE}" pid="4" name="ContentTypeId">
    <vt:lpwstr>0x010100BB2780C3CC07BD4BAA623FF9571645580400D1570604EA743043A2641365C0E91715</vt:lpwstr>
  </property>
  <property fmtid="{D5CDD505-2E9C-101B-9397-08002B2CF9AE}" pid="5" name="FeatureTags">
    <vt:lpwstr/>
  </property>
  <property fmtid="{D5CDD505-2E9C-101B-9397-08002B2CF9AE}" pid="6" name="LocalizationTags">
    <vt:lpwstr/>
  </property>
  <property fmtid="{D5CDD505-2E9C-101B-9397-08002B2CF9AE}" pid="7" name="ScenarioTags">
    <vt:lpwstr/>
  </property>
  <property fmtid="{D5CDD505-2E9C-101B-9397-08002B2CF9AE}" pid="8" name="CampaignTags">
    <vt:lpwstr/>
  </property>
  <property fmtid="{D5CDD505-2E9C-101B-9397-08002B2CF9AE}" pid="9" name="Order">
    <vt:r8>12936200</vt:r8>
  </property>
  <property fmtid="{D5CDD505-2E9C-101B-9397-08002B2CF9AE}" pid="10" name="HiddenCategoryTags">
    <vt:lpwstr/>
  </property>
  <property fmtid="{D5CDD505-2E9C-101B-9397-08002B2CF9AE}" pid="11" name="ImageGenStatus">
    <vt:i4>0</vt:i4>
  </property>
  <property fmtid="{D5CDD505-2E9C-101B-9397-08002B2CF9AE}" pid="12" name="CategoryTags">
    <vt:lpwstr/>
  </property>
  <property fmtid="{D5CDD505-2E9C-101B-9397-08002B2CF9AE}" pid="13" name="Applications">
    <vt:lpwstr/>
  </property>
  <property fmtid="{D5CDD505-2E9C-101B-9397-08002B2CF9AE}" pid="14" name="LocMarketGroupTiers">
    <vt:lpwstr>,t:Tier 1,t:Tier 2,t:Tier 3,</vt:lpwstr>
  </property>
</Properties>
</file>